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4"/>
  </p:notesMasterIdLst>
  <p:handoutMasterIdLst>
    <p:handoutMasterId r:id="rId25"/>
  </p:handoutMasterIdLst>
  <p:sldIdLst>
    <p:sldId id="269" r:id="rId5"/>
    <p:sldId id="277" r:id="rId6"/>
    <p:sldId id="279" r:id="rId7"/>
    <p:sldId id="280" r:id="rId8"/>
    <p:sldId id="281" r:id="rId9"/>
    <p:sldId id="282" r:id="rId10"/>
    <p:sldId id="283" r:id="rId11"/>
    <p:sldId id="284" r:id="rId12"/>
    <p:sldId id="285" r:id="rId13"/>
    <p:sldId id="293" r:id="rId14"/>
    <p:sldId id="287" r:id="rId15"/>
    <p:sldId id="289" r:id="rId16"/>
    <p:sldId id="290" r:id="rId17"/>
    <p:sldId id="291" r:id="rId18"/>
    <p:sldId id="292" r:id="rId19"/>
    <p:sldId id="294" r:id="rId20"/>
    <p:sldId id="295" r:id="rId21"/>
    <p:sldId id="296" r:id="rId22"/>
    <p:sldId id="29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1684AE-901F-4274-8133-FAE3C28DE9EE}">
          <p14:sldIdLst>
            <p14:sldId id="269"/>
            <p14:sldId id="277"/>
            <p14:sldId id="279"/>
            <p14:sldId id="280"/>
            <p14:sldId id="281"/>
            <p14:sldId id="282"/>
            <p14:sldId id="283"/>
            <p14:sldId id="284"/>
            <p14:sldId id="285"/>
            <p14:sldId id="293"/>
            <p14:sldId id="287"/>
            <p14:sldId id="289"/>
            <p14:sldId id="290"/>
            <p14:sldId id="291"/>
            <p14:sldId id="292"/>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p:cViewPr varScale="1">
        <p:scale>
          <a:sx n="69" d="100"/>
          <a:sy n="69" d="100"/>
        </p:scale>
        <p:origin x="564" y="5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12/4/2023</a:t>
            </a:fld>
            <a:endParaRPr lang="en-US" dirty="0"/>
          </a:p>
        </p:txBody>
      </p:sp>
      <p:sp>
        <p:nvSpPr>
          <p:cNvPr id="4" name="Footer Placeholder 3">
            <a:extLst>
              <a:ext uri="{FF2B5EF4-FFF2-40B4-BE49-F238E27FC236}">
                <a16:creationId xmlns:a16="http://schemas.microsoft.com/office/drawing/2014/main" xmlns=""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984B7D2A-0DF8-424B-9572-B79AEBB2D9DC}" type="datetimeFigureOut">
              <a:rPr lang="en-US" noProof="0" smtClean="0"/>
              <a:t>12/4/2023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xmlns=""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12/4/2023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984B7D2A-0DF8-424B-9572-B79AEBB2D9DC}" type="datetimeFigureOut">
              <a:rPr lang="en-US" noProof="0" smtClean="0"/>
              <a:t>12/4/2023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12/4/2023</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12/4/2023</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12/4/2023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12/4/2023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xmlns=""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xmlns=""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0" name="Text Placeholder 5">
            <a:extLst>
              <a:ext uri="{FF2B5EF4-FFF2-40B4-BE49-F238E27FC236}">
                <a16:creationId xmlns:a16="http://schemas.microsoft.com/office/drawing/2014/main" xmlns=""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Click to edit Master text styles</a:t>
            </a:r>
          </a:p>
        </p:txBody>
      </p:sp>
      <p:sp>
        <p:nvSpPr>
          <p:cNvPr id="21" name="Text Placeholder 5">
            <a:extLst>
              <a:ext uri="{FF2B5EF4-FFF2-40B4-BE49-F238E27FC236}">
                <a16:creationId xmlns:a16="http://schemas.microsoft.com/office/drawing/2014/main" xmlns=""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Click to edit Master text styles</a:t>
            </a:r>
          </a:p>
        </p:txBody>
      </p:sp>
      <p:sp>
        <p:nvSpPr>
          <p:cNvPr id="19" name="Text Placeholder 5">
            <a:extLst>
              <a:ext uri="{FF2B5EF4-FFF2-40B4-BE49-F238E27FC236}">
                <a16:creationId xmlns:a16="http://schemas.microsoft.com/office/drawing/2014/main" xmlns=""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Click to edit Master text styles</a:t>
            </a:r>
          </a:p>
        </p:txBody>
      </p:sp>
      <p:sp>
        <p:nvSpPr>
          <p:cNvPr id="18" name="Text Placeholder 5">
            <a:extLst>
              <a:ext uri="{FF2B5EF4-FFF2-40B4-BE49-F238E27FC236}">
                <a16:creationId xmlns:a16="http://schemas.microsoft.com/office/drawing/2014/main" xmlns=""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Click to edit Master text styles</a:t>
            </a:r>
          </a:p>
        </p:txBody>
      </p:sp>
      <p:cxnSp>
        <p:nvCxnSpPr>
          <p:cNvPr id="14" name="Straight Connector 13">
            <a:extLst>
              <a:ext uri="{FF2B5EF4-FFF2-40B4-BE49-F238E27FC236}">
                <a16:creationId xmlns:a16="http://schemas.microsoft.com/office/drawing/2014/main" xmlns=""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12/4/2023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12/4/2023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smtClean="0"/>
              <a:t>Click to edit Master text styles</a:t>
            </a:r>
          </a:p>
        </p:txBody>
      </p:sp>
      <p:sp>
        <p:nvSpPr>
          <p:cNvPr id="7" name="Rectangle: Rounded Corners 6">
            <a:extLst>
              <a:ext uri="{FF2B5EF4-FFF2-40B4-BE49-F238E27FC236}">
                <a16:creationId xmlns:a16="http://schemas.microsoft.com/office/drawing/2014/main" xmlns=""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12/4/2023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984B7D2A-0DF8-424B-9572-B79AEBB2D9DC}" type="datetimeFigureOut">
              <a:rPr lang="en-US" noProof="0" smtClean="0"/>
              <a:t>12/4/2023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xmlns=""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9" name="Rectangle: Rounded Corners 8">
            <a:extLst>
              <a:ext uri="{FF2B5EF4-FFF2-40B4-BE49-F238E27FC236}">
                <a16:creationId xmlns:a16="http://schemas.microsoft.com/office/drawing/2014/main" xmlns=""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984B7D2A-0DF8-424B-9572-B79AEBB2D9DC}" type="datetimeFigureOut">
              <a:rPr lang="en-US" noProof="0" smtClean="0"/>
              <a:t>12/4/2023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xmlns=""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12/4/2023</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xmlns="" id="{F54CE4C8-2431-43FB-87C3-391A3BFF806C}"/>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2965527" y="549804"/>
            <a:ext cx="1157288" cy="1157288"/>
          </a:xfrm>
          <a:prstGeom prst="rect">
            <a:avLst/>
          </a:prstGeom>
        </p:spPr>
      </p:pic>
      <p:sp>
        <p:nvSpPr>
          <p:cNvPr id="2" name="Title 1">
            <a:extLst>
              <a:ext uri="{FF2B5EF4-FFF2-40B4-BE49-F238E27FC236}">
                <a16:creationId xmlns:a16="http://schemas.microsoft.com/office/drawing/2014/main" xmlns="" id="{DFF32E04-E3CE-4175-B0D3-33D69BCB059A}"/>
              </a:ext>
            </a:extLst>
          </p:cNvPr>
          <p:cNvSpPr>
            <a:spLocks noGrp="1"/>
          </p:cNvSpPr>
          <p:nvPr>
            <p:ph type="title"/>
          </p:nvPr>
        </p:nvSpPr>
        <p:spPr>
          <a:xfrm>
            <a:off x="92364" y="1781945"/>
            <a:ext cx="6495189" cy="2688456"/>
          </a:xfrm>
        </p:spPr>
        <p:txBody>
          <a:bodyPr/>
          <a:lstStyle/>
          <a:p>
            <a:r>
              <a:rPr lang="en-US" sz="4000" dirty="0" smtClean="0">
                <a:latin typeface="Calibri" panose="020F0502020204030204" pitchFamily="34" charset="0"/>
                <a:ea typeface="Calibri" panose="020F0502020204030204" pitchFamily="34" charset="0"/>
                <a:cs typeface="Calibri" panose="020F0502020204030204" pitchFamily="34" charset="0"/>
              </a:rPr>
              <a:t>ETHICS AND ANIMAL RIGHTS</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xmlns="" id="{5BA0452F-E4D7-4ED7-A292-A7A5A20AC516}"/>
              </a:ext>
            </a:extLst>
          </p:cNvPr>
          <p:cNvSpPr>
            <a:spLocks noGrp="1"/>
          </p:cNvSpPr>
          <p:nvPr>
            <p:ph type="body" sz="half" idx="2"/>
          </p:nvPr>
        </p:nvSpPr>
        <p:spPr>
          <a:xfrm>
            <a:off x="-371187" y="6105238"/>
            <a:ext cx="11824278" cy="831271"/>
          </a:xfrm>
        </p:spPr>
        <p:txBody>
          <a:bodyPr>
            <a:normAutofit/>
          </a:bodyPr>
          <a:lstStyle/>
          <a:p>
            <a:r>
              <a:rPr lang="en-US" sz="2000" b="1" dirty="0" smtClean="0"/>
              <a:t>   PRESENTED BY:  PAMAS KULUNG RAI,  RONAK POUDEL, SHEKH ATIULAH  </a:t>
            </a:r>
            <a:r>
              <a:rPr lang="en-US" sz="2000" b="1" dirty="0" smtClean="0"/>
              <a:t>AND </a:t>
            </a:r>
            <a:r>
              <a:rPr lang="en-US" sz="2000" b="1" dirty="0" smtClean="0"/>
              <a:t>SUJAN THING      </a:t>
            </a:r>
            <a:endParaRPr lang="en-US" sz="2000" b="1"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73455" y="1173019"/>
            <a:ext cx="4904509" cy="4719782"/>
          </a:xfrm>
        </p:spPr>
      </p:pic>
    </p:spTree>
    <p:extLst>
      <p:ext uri="{BB962C8B-B14F-4D97-AF65-F5344CB8AC3E}">
        <p14:creationId xmlns:p14="http://schemas.microsoft.com/office/powerpoint/2010/main" val="23429622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Ethical Considerations of Veganism and Vegetarianism</a:t>
            </a:r>
            <a:endParaRPr lang="en-US" dirty="0"/>
          </a:p>
        </p:txBody>
      </p:sp>
      <p:sp>
        <p:nvSpPr>
          <p:cNvPr id="3" name="Content Placeholder 2"/>
          <p:cNvSpPr>
            <a:spLocks noGrp="1"/>
          </p:cNvSpPr>
          <p:nvPr>
            <p:ph idx="1"/>
          </p:nvPr>
        </p:nvSpPr>
        <p:spPr>
          <a:xfrm>
            <a:off x="685801" y="1948873"/>
            <a:ext cx="10840914" cy="4461162"/>
          </a:xfrm>
        </p:spPr>
        <p:txBody>
          <a:bodyPr>
            <a:normAutofit/>
          </a:bodyPr>
          <a:lstStyle/>
          <a:p>
            <a:pPr marL="0" indent="0">
              <a:buNone/>
            </a:pPr>
            <a:r>
              <a:rPr lang="en-US" dirty="0"/>
              <a:t>Veganism and vegetarianism are dietary choices that have gained popularity due to their ethical considerations. These dietary choices prioritize animal welfare and the environment.</a:t>
            </a:r>
          </a:p>
          <a:p>
            <a:pPr marL="0" indent="0">
              <a:buNone/>
            </a:pPr>
            <a:endParaRPr lang="en-US" sz="2000" b="1" dirty="0" smtClean="0"/>
          </a:p>
          <a:p>
            <a:pPr marL="0" indent="0">
              <a:buNone/>
            </a:pPr>
            <a:r>
              <a:rPr lang="en-US" sz="1900" b="1" dirty="0" smtClean="0"/>
              <a:t>Impact </a:t>
            </a:r>
            <a:r>
              <a:rPr lang="en-US" sz="1900" b="1" dirty="0"/>
              <a:t>on Animal Welfare</a:t>
            </a:r>
          </a:p>
          <a:p>
            <a:pPr marL="0" indent="0">
              <a:buNone/>
            </a:pPr>
            <a:r>
              <a:rPr lang="en-US" dirty="0"/>
              <a:t>By adopting a vegan or vegetarian lifestyle, individuals contribute to reducing the demand for animal products, which in turn reduces the number of animals raised and slaughtered for food. This choice promotes the well-being and ethical treatment of animals.</a:t>
            </a:r>
          </a:p>
          <a:p>
            <a:pPr marL="0" indent="0">
              <a:buNone/>
            </a:pPr>
            <a:endParaRPr lang="en-US" b="1" dirty="0"/>
          </a:p>
          <a:p>
            <a:pPr marL="0" indent="0">
              <a:buNone/>
            </a:pPr>
            <a:r>
              <a:rPr lang="en-US" sz="1900" b="1" dirty="0"/>
              <a:t>Environmental Impact</a:t>
            </a:r>
          </a:p>
          <a:p>
            <a:pPr marL="0" indent="0">
              <a:buNone/>
            </a:pPr>
            <a:r>
              <a:rPr lang="en-US" dirty="0"/>
              <a:t>The production of animal products, such as meat and dairy, has a significant environmental impact. Adopting a vegan or vegetarian lifestyle helps reduce greenhouse gas emissions, land degradation, and water pollution associated with animal agriculture. It also conserves resources like water and land.</a:t>
            </a:r>
          </a:p>
          <a:p>
            <a:endParaRPr lang="en-US" dirty="0"/>
          </a:p>
        </p:txBody>
      </p:sp>
    </p:spTree>
    <p:extLst>
      <p:ext uri="{BB962C8B-B14F-4D97-AF65-F5344CB8AC3E}">
        <p14:creationId xmlns:p14="http://schemas.microsoft.com/office/powerpoint/2010/main" val="354283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508000"/>
            <a:ext cx="10840914" cy="1260000"/>
          </a:xfrm>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Animal Rights Activism</a:t>
            </a:r>
          </a:p>
        </p:txBody>
      </p:sp>
      <p:sp>
        <p:nvSpPr>
          <p:cNvPr id="3" name="Content Placeholder 2"/>
          <p:cNvSpPr>
            <a:spLocks noGrp="1"/>
          </p:cNvSpPr>
          <p:nvPr>
            <p:ph sz="half" idx="1"/>
          </p:nvPr>
        </p:nvSpPr>
        <p:spPr>
          <a:xfrm>
            <a:off x="685802" y="1869600"/>
            <a:ext cx="5816598" cy="3921601"/>
          </a:xfrm>
        </p:spPr>
        <p:txBody>
          <a:bodyPr>
            <a:normAutofit/>
          </a:bodyPr>
          <a:lstStyle/>
          <a:p>
            <a:pPr marL="0" indent="0">
              <a:buNone/>
            </a:pPr>
            <a:r>
              <a:rPr lang="en-US" dirty="0"/>
              <a:t>Animal rights activism plays a crucial role in advocating for the ethical treatment of animals and raising awareness about their welfare</a:t>
            </a:r>
            <a:r>
              <a:rPr lang="en-US" dirty="0" smtClean="0"/>
              <a:t>.</a:t>
            </a:r>
          </a:p>
          <a:p>
            <a:pPr marL="0" indent="0">
              <a:buNone/>
            </a:pPr>
            <a:endParaRPr lang="en-US" dirty="0"/>
          </a:p>
          <a:p>
            <a:pPr marL="0" indent="0">
              <a:buNone/>
            </a:pPr>
            <a:r>
              <a:rPr lang="en-US" sz="2000" b="1" dirty="0"/>
              <a:t>Efforts of Animal Rights </a:t>
            </a:r>
            <a:r>
              <a:rPr lang="en-US" sz="2000" b="1" dirty="0" smtClean="0"/>
              <a:t>Organizations</a:t>
            </a:r>
          </a:p>
          <a:p>
            <a:r>
              <a:rPr lang="en-US" dirty="0"/>
              <a:t>Promoting </a:t>
            </a:r>
            <a:r>
              <a:rPr lang="en-US" dirty="0" smtClean="0"/>
              <a:t>Veganism</a:t>
            </a:r>
          </a:p>
          <a:p>
            <a:r>
              <a:rPr lang="en-US" dirty="0" smtClean="0"/>
              <a:t>Fighting against  </a:t>
            </a:r>
            <a:r>
              <a:rPr lang="en-US" dirty="0"/>
              <a:t>Animal </a:t>
            </a:r>
            <a:r>
              <a:rPr lang="en-US" dirty="0" smtClean="0"/>
              <a:t>Testing</a:t>
            </a:r>
            <a:endParaRPr lang="en-US" dirty="0"/>
          </a:p>
          <a:p>
            <a:r>
              <a:rPr lang="en-US" dirty="0"/>
              <a:t>Ending Fur and Exotic Skins </a:t>
            </a:r>
            <a:r>
              <a:rPr lang="en-US" dirty="0" smtClean="0"/>
              <a:t>Trade</a:t>
            </a:r>
          </a:p>
          <a:p>
            <a:r>
              <a:rPr lang="en-US" dirty="0" smtClean="0"/>
              <a:t>Rescuing </a:t>
            </a:r>
            <a:r>
              <a:rPr lang="en-US" dirty="0"/>
              <a:t>and Rehabilitating </a:t>
            </a:r>
            <a:r>
              <a:rPr lang="en-US" dirty="0" smtClean="0"/>
              <a:t>Animals</a:t>
            </a:r>
            <a:endParaRPr lang="en-US" b="1"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12364" y="2336801"/>
            <a:ext cx="3620654" cy="3131127"/>
          </a:xfrm>
        </p:spPr>
      </p:pic>
    </p:spTree>
    <p:extLst>
      <p:ext uri="{BB962C8B-B14F-4D97-AF65-F5344CB8AC3E}">
        <p14:creationId xmlns:p14="http://schemas.microsoft.com/office/powerpoint/2010/main" val="33005627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Animal Rights in Different Cultures</a:t>
            </a:r>
            <a:endParaRPr lang="en-US" sz="3600" dirty="0"/>
          </a:p>
        </p:txBody>
      </p:sp>
      <p:sp>
        <p:nvSpPr>
          <p:cNvPr id="3" name="Content Placeholder 2"/>
          <p:cNvSpPr>
            <a:spLocks noGrp="1"/>
          </p:cNvSpPr>
          <p:nvPr>
            <p:ph idx="1"/>
          </p:nvPr>
        </p:nvSpPr>
        <p:spPr>
          <a:xfrm>
            <a:off x="685801" y="1869600"/>
            <a:ext cx="10840914" cy="4891417"/>
          </a:xfrm>
        </p:spPr>
        <p:txBody>
          <a:bodyPr>
            <a:normAutofit/>
          </a:bodyPr>
          <a:lstStyle/>
          <a:p>
            <a:pPr marL="0" indent="0">
              <a:buNone/>
            </a:pPr>
            <a:r>
              <a:rPr lang="en-US" sz="2000" b="1" dirty="0" smtClean="0"/>
              <a:t>Hinduism (Nepal and India):</a:t>
            </a:r>
            <a:endParaRPr lang="en-US" sz="2000" dirty="0"/>
          </a:p>
          <a:p>
            <a:pPr lvl="1"/>
            <a:r>
              <a:rPr lang="en-US" sz="1800" b="1" dirty="0"/>
              <a:t>Reverence for Cows:</a:t>
            </a:r>
            <a:r>
              <a:rPr lang="en-US" sz="1800" dirty="0"/>
              <a:t> In Hinduism, cows are considered sacred, and their protection is often emphasized. The slaughter of cows is banned in several Indian states, reflecting religious and cultural values.</a:t>
            </a:r>
          </a:p>
          <a:p>
            <a:pPr lvl="1"/>
            <a:r>
              <a:rPr lang="en-US" sz="1800" b="1" dirty="0"/>
              <a:t>Ahimsa (Non-violence):</a:t>
            </a:r>
            <a:r>
              <a:rPr lang="en-US" sz="1800" dirty="0"/>
              <a:t> The principle of ahimsa, or non-violence, extends to animals in Hindu philosophy. This influences dietary choices, with many adherents adopting vegetarian or vegan lifestyles.</a:t>
            </a:r>
          </a:p>
          <a:p>
            <a:pPr marL="0" indent="0">
              <a:buNone/>
            </a:pPr>
            <a:endParaRPr lang="en-US" b="1" dirty="0" smtClean="0"/>
          </a:p>
          <a:p>
            <a:pPr marL="0" indent="0">
              <a:buNone/>
            </a:pPr>
            <a:r>
              <a:rPr lang="en-US" sz="2000" b="1" dirty="0" smtClean="0"/>
              <a:t>Islam (Middle East and Beyond):</a:t>
            </a:r>
            <a:endParaRPr lang="en-US" sz="2000" dirty="0" smtClean="0"/>
          </a:p>
          <a:p>
            <a:pPr lvl="1"/>
            <a:r>
              <a:rPr lang="en-US" sz="1800" b="1" dirty="0" smtClean="0"/>
              <a:t>Halal </a:t>
            </a:r>
            <a:r>
              <a:rPr lang="en-US" sz="1800" b="1" dirty="0"/>
              <a:t>Practices:</a:t>
            </a:r>
            <a:r>
              <a:rPr lang="en-US" sz="1800" dirty="0"/>
              <a:t> Islamic teachings include guidelines for the humane treatment of animals, particularly during slaughter. Halal practices emphasize quick and humane slaughtering methods.</a:t>
            </a:r>
          </a:p>
          <a:p>
            <a:pPr lvl="1"/>
            <a:r>
              <a:rPr lang="en-US" sz="1800" b="1" dirty="0"/>
              <a:t>Permissible Consumption:</a:t>
            </a:r>
            <a:r>
              <a:rPr lang="en-US" sz="1800" dirty="0"/>
              <a:t> Certain animals are considered permissible (halal) for consumption, while others are prohibited (haram). The treatment of animals in the process of obtaining halal meat is a significant consideration for many Muslims.</a:t>
            </a:r>
          </a:p>
          <a:p>
            <a:endParaRPr lang="en-US" dirty="0"/>
          </a:p>
        </p:txBody>
      </p:sp>
    </p:spTree>
    <p:extLst>
      <p:ext uri="{BB962C8B-B14F-4D97-AF65-F5344CB8AC3E}">
        <p14:creationId xmlns:p14="http://schemas.microsoft.com/office/powerpoint/2010/main" val="5034803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Link Between Animal Abuse and Human Violence</a:t>
            </a:r>
          </a:p>
        </p:txBody>
      </p:sp>
      <p:sp>
        <p:nvSpPr>
          <p:cNvPr id="3" name="Content Placeholder 2"/>
          <p:cNvSpPr>
            <a:spLocks noGrp="1"/>
          </p:cNvSpPr>
          <p:nvPr>
            <p:ph sz="half" idx="1"/>
          </p:nvPr>
        </p:nvSpPr>
        <p:spPr>
          <a:xfrm>
            <a:off x="685802" y="2225964"/>
            <a:ext cx="5040000" cy="3565237"/>
          </a:xfrm>
        </p:spPr>
        <p:txBody>
          <a:bodyPr/>
          <a:lstStyle/>
          <a:p>
            <a:pPr marL="0" indent="0">
              <a:buNone/>
            </a:pPr>
            <a:r>
              <a:rPr lang="en-US" dirty="0"/>
              <a:t>There is a growing body of research that suggests a link between animal abuse and human violence</a:t>
            </a:r>
            <a:r>
              <a:rPr lang="en-US" dirty="0" smtClean="0"/>
              <a:t>.</a:t>
            </a:r>
          </a:p>
          <a:p>
            <a:endParaRPr lang="en-US" dirty="0"/>
          </a:p>
          <a:p>
            <a:pPr marL="0" indent="0">
              <a:buNone/>
            </a:pPr>
            <a:r>
              <a:rPr lang="en-US" sz="2000" b="1" dirty="0"/>
              <a:t>Research and Studies</a:t>
            </a:r>
          </a:p>
          <a:p>
            <a:pPr marL="0" indent="0">
              <a:buNone/>
            </a:pPr>
            <a:r>
              <a:rPr lang="en-US" dirty="0"/>
              <a:t>Numerous studies have shown a correlation between animal abuse and human violence.</a:t>
            </a: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47706" y="2355273"/>
            <a:ext cx="3921125" cy="2927927"/>
          </a:xfrm>
        </p:spPr>
      </p:pic>
    </p:spTree>
    <p:extLst>
      <p:ext uri="{BB962C8B-B14F-4D97-AF65-F5344CB8AC3E}">
        <p14:creationId xmlns:p14="http://schemas.microsoft.com/office/powerpoint/2010/main" val="2237582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The Future of Animal Rights</a:t>
            </a:r>
          </a:p>
        </p:txBody>
      </p:sp>
      <p:sp>
        <p:nvSpPr>
          <p:cNvPr id="3" name="Content Placeholder 2"/>
          <p:cNvSpPr>
            <a:spLocks noGrp="1"/>
          </p:cNvSpPr>
          <p:nvPr>
            <p:ph sz="half" idx="1"/>
          </p:nvPr>
        </p:nvSpPr>
        <p:spPr/>
        <p:txBody>
          <a:bodyPr>
            <a:normAutofit/>
          </a:bodyPr>
          <a:lstStyle/>
          <a:p>
            <a:pPr marL="0" indent="0">
              <a:buNone/>
            </a:pPr>
            <a:r>
              <a:rPr lang="en-US" sz="2200" b="1" dirty="0"/>
              <a:t>Advancements in Animal Rights</a:t>
            </a:r>
          </a:p>
          <a:p>
            <a:pPr marL="0" indent="0">
              <a:buNone/>
            </a:pPr>
            <a:r>
              <a:rPr lang="en-US" sz="1900" dirty="0"/>
              <a:t>The future of animal rights holds potential for advancements in several areas:</a:t>
            </a:r>
          </a:p>
          <a:p>
            <a:pPr marL="0" indent="0">
              <a:buNone/>
            </a:pPr>
            <a:r>
              <a:rPr lang="en-US" sz="1900" dirty="0" smtClean="0"/>
              <a:t>-Legislation </a:t>
            </a:r>
            <a:r>
              <a:rPr lang="en-US" sz="1900" dirty="0"/>
              <a:t>and Policy: Stricter laws and regulations can be put in place to protect animals from cruelty and exploitation.</a:t>
            </a:r>
          </a:p>
          <a:p>
            <a:pPr marL="0" indent="0">
              <a:buNone/>
            </a:pPr>
            <a:r>
              <a:rPr lang="en-US" sz="1900" dirty="0" smtClean="0"/>
              <a:t>-Technological </a:t>
            </a:r>
            <a:r>
              <a:rPr lang="en-US" sz="1900" dirty="0"/>
              <a:t>Innovations: Advances in technology can lead to the development of alternative methods for testing and research, reducing the need for animal testing.</a:t>
            </a:r>
          </a:p>
          <a:p>
            <a:pPr marL="0" indent="0">
              <a:buNone/>
            </a:pPr>
            <a:endParaRPr lang="en-US" sz="1900" dirty="0"/>
          </a:p>
        </p:txBody>
      </p:sp>
      <p:sp>
        <p:nvSpPr>
          <p:cNvPr id="4" name="Content Placeholder 3"/>
          <p:cNvSpPr>
            <a:spLocks noGrp="1"/>
          </p:cNvSpPr>
          <p:nvPr>
            <p:ph sz="half" idx="2"/>
          </p:nvPr>
        </p:nvSpPr>
        <p:spPr/>
        <p:txBody>
          <a:bodyPr>
            <a:normAutofit/>
          </a:bodyPr>
          <a:lstStyle/>
          <a:p>
            <a:pPr marL="0" indent="0">
              <a:buNone/>
            </a:pPr>
            <a:r>
              <a:rPr lang="en-US" sz="2200" b="1" dirty="0"/>
              <a:t>Challenges in Animal Rights</a:t>
            </a:r>
          </a:p>
          <a:p>
            <a:pPr marL="0" indent="0">
              <a:buNone/>
            </a:pPr>
            <a:r>
              <a:rPr lang="en-US" sz="1900" dirty="0"/>
              <a:t>However, there are also challenges that need to be addressed in the future:</a:t>
            </a:r>
          </a:p>
          <a:p>
            <a:pPr marL="0" indent="0">
              <a:buNone/>
            </a:pPr>
            <a:r>
              <a:rPr lang="en-US" sz="1900" dirty="0" smtClean="0"/>
              <a:t>-Cultural </a:t>
            </a:r>
            <a:r>
              <a:rPr lang="en-US" sz="1900" dirty="0"/>
              <a:t>and Traditional Practices: Overcoming cultural and traditional practices that involve the mistreatment of animals can be a significant challenge.</a:t>
            </a:r>
          </a:p>
          <a:p>
            <a:pPr marL="0" indent="0">
              <a:buNone/>
            </a:pPr>
            <a:r>
              <a:rPr lang="en-US" sz="1900" dirty="0" smtClean="0"/>
              <a:t>-Economic </a:t>
            </a:r>
            <a:r>
              <a:rPr lang="en-US" sz="1900" dirty="0"/>
              <a:t>Interests: Balancing the economic interests of industries that rely on animal exploitation with the ethical treatment of animals can be a complex issue</a:t>
            </a:r>
            <a:r>
              <a:rPr lang="en-US" sz="1900" dirty="0" smtClean="0"/>
              <a:t>.</a:t>
            </a:r>
            <a:endParaRPr lang="en-US" sz="1900" dirty="0"/>
          </a:p>
        </p:txBody>
      </p:sp>
    </p:spTree>
    <p:extLst>
      <p:ext uri="{BB962C8B-B14F-4D97-AF65-F5344CB8AC3E}">
        <p14:creationId xmlns:p14="http://schemas.microsoft.com/office/powerpoint/2010/main" val="262011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The Role of Technology in Animal Rights</a:t>
            </a:r>
          </a:p>
        </p:txBody>
      </p:sp>
      <p:sp>
        <p:nvSpPr>
          <p:cNvPr id="3" name="Content Placeholder 2"/>
          <p:cNvSpPr>
            <a:spLocks noGrp="1"/>
          </p:cNvSpPr>
          <p:nvPr>
            <p:ph idx="1"/>
          </p:nvPr>
        </p:nvSpPr>
        <p:spPr>
          <a:xfrm>
            <a:off x="685801" y="2170545"/>
            <a:ext cx="10840914" cy="3620656"/>
          </a:xfrm>
        </p:spPr>
        <p:txBody>
          <a:bodyPr/>
          <a:lstStyle/>
          <a:p>
            <a:pPr marL="0" indent="0">
              <a:buNone/>
            </a:pPr>
            <a:r>
              <a:rPr lang="en-US" sz="2000" b="1" dirty="0"/>
              <a:t>Advancing Animal Rights</a:t>
            </a:r>
          </a:p>
          <a:p>
            <a:pPr marL="0" indent="0">
              <a:buNone/>
            </a:pPr>
            <a:r>
              <a:rPr lang="en-US" dirty="0"/>
              <a:t>Technology plays a crucial role in advancing animal rights by providing innovative solutions to monitor and protect animals.</a:t>
            </a:r>
          </a:p>
          <a:p>
            <a:endParaRPr lang="en-US" b="1" dirty="0" smtClean="0"/>
          </a:p>
          <a:p>
            <a:pPr marL="0" indent="0">
              <a:buNone/>
            </a:pPr>
            <a:r>
              <a:rPr lang="en-US" sz="2000" b="1" dirty="0" smtClean="0"/>
              <a:t>Monitoring </a:t>
            </a:r>
            <a:r>
              <a:rPr lang="en-US" sz="2000" b="1" dirty="0"/>
              <a:t>and Protecting Animals</a:t>
            </a:r>
          </a:p>
          <a:p>
            <a:pPr marL="0" indent="0">
              <a:buNone/>
            </a:pPr>
            <a:r>
              <a:rPr lang="en-US" dirty="0"/>
              <a:t>Technology enables us to monitor and protect animals in ways that were previously unimaginable. From GPS tracking devices to remote camera systems, these tools help us gather data and ensure the safety and well-being of animals.</a:t>
            </a:r>
          </a:p>
          <a:p>
            <a:endParaRPr lang="en-US" dirty="0"/>
          </a:p>
        </p:txBody>
      </p:sp>
    </p:spTree>
    <p:extLst>
      <p:ext uri="{BB962C8B-B14F-4D97-AF65-F5344CB8AC3E}">
        <p14:creationId xmlns:p14="http://schemas.microsoft.com/office/powerpoint/2010/main" val="28356439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Ethical Considerations in Animal Entertainment</a:t>
            </a:r>
          </a:p>
        </p:txBody>
      </p:sp>
      <p:sp>
        <p:nvSpPr>
          <p:cNvPr id="3" name="Content Placeholder 2"/>
          <p:cNvSpPr>
            <a:spLocks noGrp="1"/>
          </p:cNvSpPr>
          <p:nvPr>
            <p:ph sz="half" idx="1"/>
          </p:nvPr>
        </p:nvSpPr>
        <p:spPr/>
        <p:txBody>
          <a:bodyPr/>
          <a:lstStyle/>
          <a:p>
            <a:pPr marL="0" indent="0">
              <a:buNone/>
            </a:pPr>
            <a:endParaRPr lang="en-US" dirty="0" smtClean="0"/>
          </a:p>
          <a:p>
            <a:pPr marL="0" indent="0">
              <a:buNone/>
            </a:pPr>
            <a:r>
              <a:rPr lang="en-US" dirty="0" smtClean="0"/>
              <a:t>Animal </a:t>
            </a:r>
            <a:r>
              <a:rPr lang="en-US" dirty="0"/>
              <a:t>entertainment raises a range of ethical considerations, particularly when animals are used for purposes such as circuses, zoos, aquariums, theme parks, and other forms of public entertainment. </a:t>
            </a:r>
            <a:endParaRPr lang="en-US" dirty="0" smtClean="0"/>
          </a:p>
          <a:p>
            <a:pPr marL="0" indent="0">
              <a:buNone/>
            </a:pPr>
            <a:r>
              <a:rPr lang="en-US" dirty="0"/>
              <a:t>I</a:t>
            </a:r>
            <a:r>
              <a:rPr lang="en-US" dirty="0" smtClean="0"/>
              <a:t>t </a:t>
            </a:r>
            <a:r>
              <a:rPr lang="en-US" dirty="0"/>
              <a:t>may involve cruelty in the way the animal is kept and transported. </a:t>
            </a:r>
            <a:r>
              <a:rPr lang="en-US" dirty="0" smtClean="0"/>
              <a:t>Animals </a:t>
            </a:r>
            <a:r>
              <a:rPr lang="en-US" dirty="0"/>
              <a:t>can be taught to perform provided their minimum needs for food and shelter are met; proper respect for animals requires better treatment than the minimum.</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9491" y="2341795"/>
            <a:ext cx="4562763" cy="3070714"/>
          </a:xfrm>
        </p:spPr>
      </p:pic>
    </p:spTree>
    <p:extLst>
      <p:ext uri="{BB962C8B-B14F-4D97-AF65-F5344CB8AC3E}">
        <p14:creationId xmlns:p14="http://schemas.microsoft.com/office/powerpoint/2010/main" val="3603801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The Impact of Animal Agriculture on the Environment</a:t>
            </a:r>
          </a:p>
        </p:txBody>
      </p:sp>
      <p:sp>
        <p:nvSpPr>
          <p:cNvPr id="3" name="Content Placeholder 2"/>
          <p:cNvSpPr>
            <a:spLocks noGrp="1"/>
          </p:cNvSpPr>
          <p:nvPr>
            <p:ph idx="1"/>
          </p:nvPr>
        </p:nvSpPr>
        <p:spPr/>
        <p:txBody>
          <a:bodyPr>
            <a:normAutofit lnSpcReduction="10000"/>
          </a:bodyPr>
          <a:lstStyle/>
          <a:p>
            <a:pPr marL="0" indent="0">
              <a:buNone/>
            </a:pPr>
            <a:r>
              <a:rPr lang="en-US" sz="2000" b="1" dirty="0"/>
              <a:t>Deforestation</a:t>
            </a:r>
          </a:p>
          <a:p>
            <a:pPr marL="0" indent="0">
              <a:buNone/>
            </a:pPr>
            <a:r>
              <a:rPr lang="en-US" dirty="0"/>
              <a:t>Animal agriculture is a major driver of deforestation, as forests are cleared to make way for livestock grazing and to grow feed crops.</a:t>
            </a:r>
          </a:p>
          <a:p>
            <a:pPr marL="0" indent="0">
              <a:buNone/>
            </a:pPr>
            <a:endParaRPr lang="en-US" sz="2000" b="1" dirty="0" smtClean="0"/>
          </a:p>
          <a:p>
            <a:pPr marL="0" indent="0">
              <a:buNone/>
            </a:pPr>
            <a:r>
              <a:rPr lang="en-US" sz="2000" b="1" dirty="0" smtClean="0"/>
              <a:t>Greenhouse </a:t>
            </a:r>
            <a:r>
              <a:rPr lang="en-US" sz="2000" b="1" dirty="0"/>
              <a:t>Gas Emissions</a:t>
            </a:r>
          </a:p>
          <a:p>
            <a:pPr marL="0" indent="0">
              <a:buNone/>
            </a:pPr>
            <a:r>
              <a:rPr lang="en-US" dirty="0"/>
              <a:t>The meat and dairy industry is a significant contributor to greenhouse gas emissions, primarily through methane release from livestock and carbon dioxide emissions from deforestation.</a:t>
            </a:r>
          </a:p>
          <a:p>
            <a:endParaRPr lang="en-US" b="1" dirty="0" smtClean="0"/>
          </a:p>
          <a:p>
            <a:pPr marL="0" indent="0">
              <a:buNone/>
            </a:pPr>
            <a:r>
              <a:rPr lang="en-US" sz="2000" b="1" dirty="0" smtClean="0"/>
              <a:t>Water </a:t>
            </a:r>
            <a:r>
              <a:rPr lang="en-US" sz="2000" b="1" dirty="0"/>
              <a:t>Pollution</a:t>
            </a:r>
          </a:p>
          <a:p>
            <a:pPr marL="0" indent="0">
              <a:buNone/>
            </a:pPr>
            <a:r>
              <a:rPr lang="en-US" dirty="0"/>
              <a:t>Animal agriculture is a major source of water pollution, as the runoff from livestock operations carries excess nutrients, hormones, and antibiotics into waterways.</a:t>
            </a:r>
          </a:p>
        </p:txBody>
      </p:sp>
    </p:spTree>
    <p:extLst>
      <p:ext uri="{BB962C8B-B14F-4D97-AF65-F5344CB8AC3E}">
        <p14:creationId xmlns:p14="http://schemas.microsoft.com/office/powerpoint/2010/main" val="31642454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Animal Rights Legislation</a:t>
            </a:r>
          </a:p>
        </p:txBody>
      </p:sp>
      <p:sp>
        <p:nvSpPr>
          <p:cNvPr id="3" name="Text Placeholder 2"/>
          <p:cNvSpPr>
            <a:spLocks noGrp="1"/>
          </p:cNvSpPr>
          <p:nvPr>
            <p:ph type="body" idx="1"/>
          </p:nvPr>
        </p:nvSpPr>
        <p:spPr>
          <a:xfrm>
            <a:off x="685799" y="3906982"/>
            <a:ext cx="5202071" cy="2595417"/>
          </a:xfrm>
        </p:spPr>
        <p:txBody>
          <a:bodyPr/>
          <a:lstStyle/>
          <a:p>
            <a:pPr algn="l"/>
            <a:r>
              <a:rPr lang="en-US" sz="2000" b="1" dirty="0"/>
              <a:t>Laws to Protect Animals</a:t>
            </a:r>
          </a:p>
          <a:p>
            <a:pPr algn="l"/>
            <a:r>
              <a:rPr lang="en-US" dirty="0"/>
              <a:t>Animal rights legislation aims to protect animals from cruelty and ensure their well-being. These laws vary from country to country, but they generally focus on preventing animal abuse, neglect, and exploitation.</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354960" y="1745674"/>
            <a:ext cx="7065819" cy="2087417"/>
          </a:xfrm>
        </p:spPr>
      </p:pic>
      <p:sp>
        <p:nvSpPr>
          <p:cNvPr id="5" name="Text Placeholder 4"/>
          <p:cNvSpPr>
            <a:spLocks noGrp="1"/>
          </p:cNvSpPr>
          <p:nvPr>
            <p:ph type="body" sz="quarter" idx="3"/>
          </p:nvPr>
        </p:nvSpPr>
        <p:spPr>
          <a:xfrm>
            <a:off x="6298270" y="3906983"/>
            <a:ext cx="5228444" cy="2595416"/>
          </a:xfrm>
        </p:spPr>
        <p:txBody>
          <a:bodyPr/>
          <a:lstStyle/>
          <a:p>
            <a:pPr algn="l"/>
            <a:r>
              <a:rPr lang="en-US" sz="2000" b="1" dirty="0"/>
              <a:t>Preventing Animal Cruelty</a:t>
            </a:r>
          </a:p>
          <a:p>
            <a:pPr algn="l"/>
            <a:r>
              <a:rPr lang="en-US" dirty="0"/>
              <a:t>Animal rights legislation includes regulations that specifically target animal cruelty. These laws make it illegal to engage in activities such as animal fighting, neglect, abandonment, and unnecessary harm or suffering.</a:t>
            </a:r>
          </a:p>
        </p:txBody>
      </p:sp>
    </p:spTree>
    <p:extLst>
      <p:ext uri="{BB962C8B-B14F-4D97-AF65-F5344CB8AC3E}">
        <p14:creationId xmlns:p14="http://schemas.microsoft.com/office/powerpoint/2010/main" val="38997307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Calibri" panose="020F0502020204030204" pitchFamily="34" charset="0"/>
                <a:ea typeface="Calibri" panose="020F0502020204030204" pitchFamily="34" charset="0"/>
                <a:cs typeface="Calibri" panose="020F0502020204030204" pitchFamily="34" charset="0"/>
              </a:rPr>
              <a:t>CONCLUSION</a:t>
            </a:r>
            <a:endParaRPr lang="en-US" sz="36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p:cNvSpPr>
            <a:spLocks noGrp="1"/>
          </p:cNvSpPr>
          <p:nvPr>
            <p:ph sz="half" idx="1"/>
          </p:nvPr>
        </p:nvSpPr>
        <p:spPr>
          <a:xfrm>
            <a:off x="685802" y="2429164"/>
            <a:ext cx="10739580" cy="3362037"/>
          </a:xfrm>
        </p:spPr>
        <p:txBody>
          <a:bodyPr>
            <a:normAutofit/>
          </a:bodyPr>
          <a:lstStyle/>
          <a:p>
            <a:pPr marL="0" indent="0">
              <a:buNone/>
            </a:pPr>
            <a:r>
              <a:rPr lang="en-US" sz="2000" dirty="0" smtClean="0"/>
              <a:t>In conclusion , Animals </a:t>
            </a:r>
            <a:r>
              <a:rPr lang="en-US" sz="2000" dirty="0"/>
              <a:t>have the right to be treated ethically and with </a:t>
            </a:r>
            <a:r>
              <a:rPr lang="en-US" sz="2000" dirty="0" smtClean="0"/>
              <a:t>respect. Ethical </a:t>
            </a:r>
            <a:r>
              <a:rPr lang="en-US" sz="2000" dirty="0"/>
              <a:t>treatment of animals is essential for a just and compassionate </a:t>
            </a:r>
            <a:r>
              <a:rPr lang="en-US" sz="2000" dirty="0" smtClean="0"/>
              <a:t>society</a:t>
            </a:r>
            <a:r>
              <a:rPr lang="en-US" sz="2000" dirty="0"/>
              <a:t> </a:t>
            </a:r>
            <a:r>
              <a:rPr lang="en-US" sz="2000" dirty="0" smtClean="0"/>
              <a:t>and  animal </a:t>
            </a:r>
            <a:r>
              <a:rPr lang="en-US" sz="2000" dirty="0"/>
              <a:t>rights should be protected and upheld by individuals and organizations.</a:t>
            </a:r>
          </a:p>
        </p:txBody>
      </p:sp>
    </p:spTree>
    <p:extLst>
      <p:ext uri="{BB962C8B-B14F-4D97-AF65-F5344CB8AC3E}">
        <p14:creationId xmlns:p14="http://schemas.microsoft.com/office/powerpoint/2010/main" val="445343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665018"/>
            <a:ext cx="9393382" cy="1736437"/>
          </a:xfrm>
        </p:spPr>
        <p:txBody>
          <a:bodyPr/>
          <a:lstStyle/>
          <a:p>
            <a:pPr algn="l"/>
            <a:r>
              <a:rPr lang="en-US" sz="3600"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4" name="Text Placeholder 3"/>
          <p:cNvSpPr>
            <a:spLocks noGrp="1"/>
          </p:cNvSpPr>
          <p:nvPr>
            <p:ph type="body" sz="half" idx="2"/>
          </p:nvPr>
        </p:nvSpPr>
        <p:spPr>
          <a:xfrm>
            <a:off x="720436" y="2401455"/>
            <a:ext cx="9458037" cy="2749453"/>
          </a:xfrm>
        </p:spPr>
        <p:txBody>
          <a:bodyPr>
            <a:normAutofit/>
          </a:bodyPr>
          <a:lstStyle/>
          <a:p>
            <a:pPr algn="l"/>
            <a:r>
              <a:rPr lang="en-US" sz="2000" dirty="0"/>
              <a:t>Ethics and animal rights are important topics that have a significant impact on society. The way we treat animals reflects our values and moral principles. It is crucial to recognize the rights of animals and ensure their ethical treatment. By doing so, we contribute to a more compassionate and just society.</a:t>
            </a:r>
          </a:p>
        </p:txBody>
      </p:sp>
    </p:spTree>
    <p:extLst>
      <p:ext uri="{BB962C8B-B14F-4D97-AF65-F5344CB8AC3E}">
        <p14:creationId xmlns:p14="http://schemas.microsoft.com/office/powerpoint/2010/main" val="1650397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Historical Perspective</a:t>
            </a:r>
          </a:p>
        </p:txBody>
      </p:sp>
      <p:sp>
        <p:nvSpPr>
          <p:cNvPr id="3" name="Content Placeholder 2"/>
          <p:cNvSpPr>
            <a:spLocks noGrp="1"/>
          </p:cNvSpPr>
          <p:nvPr>
            <p:ph idx="1"/>
          </p:nvPr>
        </p:nvSpPr>
        <p:spPr>
          <a:xfrm>
            <a:off x="685801" y="1869601"/>
            <a:ext cx="10840914" cy="4346472"/>
          </a:xfrm>
        </p:spPr>
        <p:txBody>
          <a:bodyPr>
            <a:normAutofit/>
          </a:bodyPr>
          <a:lstStyle/>
          <a:p>
            <a:pPr marL="0" indent="0">
              <a:buNone/>
            </a:pPr>
            <a:r>
              <a:rPr lang="en-US" sz="2000" dirty="0"/>
              <a:t>Throughout history, the treatment of animals has varied greatly depending on cultural, societal, and economic factors. In ancient times, animals were often seen as resources to be used for survival and economic gain. They were used for labor, transportation, and food, and their well-being was not a significant consideration.</a:t>
            </a:r>
          </a:p>
          <a:p>
            <a:pPr marL="0" indent="0">
              <a:buNone/>
            </a:pPr>
            <a:r>
              <a:rPr lang="en-US" sz="2000" dirty="0" smtClean="0"/>
              <a:t>In </a:t>
            </a:r>
            <a:r>
              <a:rPr lang="en-US" sz="2000" dirty="0"/>
              <a:t>the 19th century, the animal rights movement gained traction, with activists advocating for the humane treatment of animals and the prevention of cruelty. This led to the establishment of animal protection laws and the formation of organizations dedicated to animal welfare.</a:t>
            </a:r>
          </a:p>
          <a:p>
            <a:pPr marL="0" indent="0">
              <a:buNone/>
            </a:pPr>
            <a:r>
              <a:rPr lang="en-US" sz="2000" dirty="0"/>
              <a:t>In recent decades, there has been a growing recognition of animals' capacity for pain, emotions, and cognitive </a:t>
            </a:r>
            <a:r>
              <a:rPr lang="en-US" sz="2000" dirty="0" smtClean="0"/>
              <a:t>abilities. Today</a:t>
            </a:r>
            <a:r>
              <a:rPr lang="en-US" sz="2000" dirty="0"/>
              <a:t>, there is a greater emphasis on animal rights and ethical considerations in various aspects of society, including agriculture, entertainment, and scientific research. Many countries have enacted laws to protect animals from cruelty and promote their well-being, and public awareness and support for animal rights continue to increase.</a:t>
            </a:r>
          </a:p>
          <a:p>
            <a:endParaRPr lang="en-US" dirty="0"/>
          </a:p>
        </p:txBody>
      </p:sp>
    </p:spTree>
    <p:extLst>
      <p:ext uri="{BB962C8B-B14F-4D97-AF65-F5344CB8AC3E}">
        <p14:creationId xmlns:p14="http://schemas.microsoft.com/office/powerpoint/2010/main" val="2871412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Animal Welfare vs. Animal Rights</a:t>
            </a:r>
          </a:p>
        </p:txBody>
      </p:sp>
      <p:sp>
        <p:nvSpPr>
          <p:cNvPr id="3" name="Content Placeholder 2"/>
          <p:cNvSpPr>
            <a:spLocks noGrp="1"/>
          </p:cNvSpPr>
          <p:nvPr>
            <p:ph sz="half" idx="1"/>
          </p:nvPr>
        </p:nvSpPr>
        <p:spPr>
          <a:xfrm>
            <a:off x="775855" y="1967345"/>
            <a:ext cx="5330403" cy="3648365"/>
          </a:xfrm>
        </p:spPr>
        <p:txBody>
          <a:bodyPr/>
          <a:lstStyle/>
          <a:p>
            <a:pPr marL="0" indent="0">
              <a:buNone/>
            </a:pPr>
            <a:r>
              <a:rPr lang="en-US" sz="2000" b="1" dirty="0"/>
              <a:t>Animal Welfare</a:t>
            </a:r>
          </a:p>
          <a:p>
            <a:pPr marL="0" indent="0">
              <a:buNone/>
            </a:pPr>
            <a:r>
              <a:rPr lang="en-US" dirty="0"/>
              <a:t>Animal welfare refers to the ethical responsibility of humans to provide for the well-being and proper treatment of animals. It focuses on ensuring that animals are free from unnecessary suffering and have access to basic needs such as food, water, shelter, and medical care.</a:t>
            </a:r>
          </a:p>
        </p:txBody>
      </p:sp>
      <p:sp>
        <p:nvSpPr>
          <p:cNvPr id="4" name="Content Placeholder 3"/>
          <p:cNvSpPr>
            <a:spLocks noGrp="1"/>
          </p:cNvSpPr>
          <p:nvPr>
            <p:ph sz="half" idx="2"/>
          </p:nvPr>
        </p:nvSpPr>
        <p:spPr>
          <a:xfrm>
            <a:off x="6308436" y="1869600"/>
            <a:ext cx="5220208" cy="3921601"/>
          </a:xfrm>
        </p:spPr>
        <p:txBody>
          <a:bodyPr/>
          <a:lstStyle/>
          <a:p>
            <a:pPr marL="0" indent="0">
              <a:buNone/>
            </a:pPr>
            <a:r>
              <a:rPr lang="en-US" sz="2000" b="1" dirty="0"/>
              <a:t>Animal Rights</a:t>
            </a:r>
          </a:p>
          <a:p>
            <a:pPr marL="0" indent="0">
              <a:buNone/>
            </a:pPr>
            <a:r>
              <a:rPr lang="en-US" dirty="0"/>
              <a:t>Animal rights is a broader philosophical and ethical stance that argues for the inherent rights of animals to be treated with respect, dignity, and equality to humans. It advocates for the abolition of all forms of animal exploitation, including the use of animals for food, clothing, entertainment, and scientific research.</a:t>
            </a:r>
          </a:p>
          <a:p>
            <a:pPr marL="0" indent="0">
              <a:buNone/>
            </a:pPr>
            <a:endParaRPr lang="en-US" dirty="0"/>
          </a:p>
        </p:txBody>
      </p:sp>
    </p:spTree>
    <p:extLst>
      <p:ext uri="{BB962C8B-B14F-4D97-AF65-F5344CB8AC3E}">
        <p14:creationId xmlns:p14="http://schemas.microsoft.com/office/powerpoint/2010/main" val="648537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886690"/>
            <a:ext cx="10840914" cy="969819"/>
          </a:xfrm>
        </p:spPr>
        <p:txBody>
          <a:bodyPr>
            <a:normAutofit fontScale="90000"/>
          </a:bodyPr>
          <a:lstStyle/>
          <a:p>
            <a:r>
              <a:rPr lang="en-US" sz="3200" dirty="0">
                <a:latin typeface="Calibri" panose="020F0502020204030204" pitchFamily="34" charset="0"/>
                <a:ea typeface="Calibri" panose="020F0502020204030204" pitchFamily="34" charset="0"/>
                <a:cs typeface="Calibri" panose="020F0502020204030204" pitchFamily="34" charset="0"/>
              </a:rPr>
              <a:t>Ethical Considerations: Treatment of </a:t>
            </a:r>
            <a:r>
              <a:rPr lang="en-US" sz="3200" dirty="0" smtClean="0">
                <a:latin typeface="Calibri" panose="020F0502020204030204" pitchFamily="34" charset="0"/>
                <a:ea typeface="Calibri" panose="020F0502020204030204" pitchFamily="34" charset="0"/>
                <a:cs typeface="Calibri" panose="020F0502020204030204" pitchFamily="34" charset="0"/>
              </a:rPr>
              <a:t>Animals</a:t>
            </a:r>
            <a:r>
              <a:rPr lang="en-US" dirty="0" smtClean="0"/>
              <a:t/>
            </a:r>
            <a:br>
              <a:rPr lang="en-US" dirty="0" smtClean="0"/>
            </a:br>
            <a:r>
              <a:rPr lang="en-US" b="1" dirty="0"/>
              <a:t/>
            </a:r>
            <a:br>
              <a:rPr lang="en-US" b="1" dirty="0"/>
            </a:br>
            <a:endParaRPr lang="en-US" sz="2000" dirty="0"/>
          </a:p>
        </p:txBody>
      </p:sp>
      <p:sp>
        <p:nvSpPr>
          <p:cNvPr id="3" name="Content Placeholder 2"/>
          <p:cNvSpPr>
            <a:spLocks noGrp="1"/>
          </p:cNvSpPr>
          <p:nvPr>
            <p:ph sz="half" idx="1"/>
          </p:nvPr>
        </p:nvSpPr>
        <p:spPr>
          <a:xfrm>
            <a:off x="686823" y="2743202"/>
            <a:ext cx="10573326" cy="3694547"/>
          </a:xfrm>
        </p:spPr>
        <p:txBody>
          <a:bodyPr>
            <a:normAutofit/>
          </a:bodyPr>
          <a:lstStyle/>
          <a:p>
            <a:pPr marL="0" indent="0">
              <a:buNone/>
            </a:pPr>
            <a:r>
              <a:rPr lang="en-US" sz="2000" b="1" dirty="0" smtClean="0"/>
              <a:t>Animal welfare and Animal rights </a:t>
            </a:r>
            <a:endParaRPr lang="en-US" sz="2000" b="1" dirty="0"/>
          </a:p>
          <a:p>
            <a:pPr marL="0" indent="0">
              <a:buNone/>
            </a:pPr>
            <a:r>
              <a:rPr lang="en-US" dirty="0"/>
              <a:t>The concept of animal welfare focuses on ensuring that animals are provided with proper care, minimizing their suffering and promoting their </a:t>
            </a:r>
            <a:r>
              <a:rPr lang="en-US" dirty="0" smtClean="0"/>
              <a:t>well- being. Advocates </a:t>
            </a:r>
            <a:r>
              <a:rPr lang="en-US" dirty="0"/>
              <a:t>for animal rights argue that animals have inherent value and deserve to be treated with respect and compassion</a:t>
            </a:r>
            <a:r>
              <a:rPr lang="en-US" dirty="0" smtClean="0"/>
              <a:t>.</a:t>
            </a:r>
            <a:endParaRPr lang="en-US" dirty="0"/>
          </a:p>
          <a:p>
            <a:pPr marL="0" indent="0">
              <a:buNone/>
            </a:pPr>
            <a:endParaRPr lang="en-US" sz="2000" b="1" dirty="0" smtClean="0"/>
          </a:p>
          <a:p>
            <a:pPr marL="0" indent="0">
              <a:buNone/>
            </a:pPr>
            <a:r>
              <a:rPr lang="en-US" sz="2000" b="1" dirty="0" smtClean="0"/>
              <a:t>Utilitarianism</a:t>
            </a:r>
            <a:endParaRPr lang="en-US" sz="2000" b="1" dirty="0"/>
          </a:p>
          <a:p>
            <a:pPr marL="0" indent="0">
              <a:buNone/>
            </a:pPr>
            <a:r>
              <a:rPr lang="en-US" dirty="0"/>
              <a:t>Utilitarian arguments consider the overall happiness and suffering caused by human actions towards animals, weighing the benefits and harms.</a:t>
            </a:r>
          </a:p>
          <a:p>
            <a:pPr marL="0" indent="0">
              <a:buNone/>
            </a:pPr>
            <a:endParaRPr lang="en-US" dirty="0"/>
          </a:p>
          <a:p>
            <a:pPr marL="0" indent="0">
              <a:buNone/>
            </a:pPr>
            <a:endParaRPr lang="en-US" dirty="0"/>
          </a:p>
        </p:txBody>
      </p:sp>
      <p:sp>
        <p:nvSpPr>
          <p:cNvPr id="4" name="Content Placeholder 3"/>
          <p:cNvSpPr>
            <a:spLocks noGrp="1"/>
          </p:cNvSpPr>
          <p:nvPr>
            <p:ph sz="half" idx="2"/>
          </p:nvPr>
        </p:nvSpPr>
        <p:spPr>
          <a:xfrm>
            <a:off x="685801" y="1856509"/>
            <a:ext cx="10842843" cy="665018"/>
          </a:xfrm>
        </p:spPr>
        <p:txBody>
          <a:bodyPr>
            <a:normAutofit/>
          </a:bodyPr>
          <a:lstStyle/>
          <a:p>
            <a:pPr marL="0" indent="0">
              <a:buNone/>
            </a:pPr>
            <a:r>
              <a:rPr lang="en-US" dirty="0"/>
              <a:t>The treatment of animals raises important ethical considerations, with differing perspectives on animal rights and welfare. Here are some key arguments:</a:t>
            </a:r>
          </a:p>
        </p:txBody>
      </p:sp>
    </p:spTree>
    <p:extLst>
      <p:ext uri="{BB962C8B-B14F-4D97-AF65-F5344CB8AC3E}">
        <p14:creationId xmlns:p14="http://schemas.microsoft.com/office/powerpoint/2010/main" val="697828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Factory Farming</a:t>
            </a:r>
          </a:p>
        </p:txBody>
      </p:sp>
      <p:sp>
        <p:nvSpPr>
          <p:cNvPr id="3" name="Content Placeholder 2"/>
          <p:cNvSpPr>
            <a:spLocks noGrp="1"/>
          </p:cNvSpPr>
          <p:nvPr>
            <p:ph sz="half" idx="1"/>
          </p:nvPr>
        </p:nvSpPr>
        <p:spPr/>
        <p:txBody>
          <a:bodyPr/>
          <a:lstStyle/>
          <a:p>
            <a:pPr marL="0" indent="0">
              <a:buNone/>
            </a:pPr>
            <a:r>
              <a:rPr lang="en-US" sz="2000" b="1" dirty="0"/>
              <a:t>Inhumane Conditions</a:t>
            </a:r>
          </a:p>
          <a:p>
            <a:pPr marL="0" indent="0">
              <a:buNone/>
            </a:pPr>
            <a:r>
              <a:rPr lang="en-US" dirty="0"/>
              <a:t>Factory farming subjects animals to overcrowded and unsanitary conditions, causing immense suffering.</a:t>
            </a:r>
          </a:p>
          <a:p>
            <a:endParaRPr lang="en-US" dirty="0" smtClean="0"/>
          </a:p>
          <a:p>
            <a:endParaRPr lang="en-US" dirty="0"/>
          </a:p>
          <a:p>
            <a:pPr marL="0" indent="0">
              <a:buNone/>
            </a:pPr>
            <a:r>
              <a:rPr lang="en-US" sz="2000" b="1" dirty="0"/>
              <a:t>Animal Treatment</a:t>
            </a:r>
          </a:p>
          <a:p>
            <a:pPr marL="0" indent="0">
              <a:buNone/>
            </a:pPr>
            <a:r>
              <a:rPr lang="en-US" dirty="0"/>
              <a:t>Animals in factory farms are often subjected to cruel practices such as confinement, mutilation, and neglect.</a:t>
            </a: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8113" y="1869600"/>
            <a:ext cx="4900323" cy="3829236"/>
          </a:xfrm>
        </p:spPr>
      </p:pic>
    </p:spTree>
    <p:extLst>
      <p:ext uri="{BB962C8B-B14F-4D97-AF65-F5344CB8AC3E}">
        <p14:creationId xmlns:p14="http://schemas.microsoft.com/office/powerpoint/2010/main" val="27673325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Animal Testing</a:t>
            </a:r>
          </a:p>
        </p:txBody>
      </p:sp>
      <p:sp>
        <p:nvSpPr>
          <p:cNvPr id="3" name="Content Placeholder 2"/>
          <p:cNvSpPr>
            <a:spLocks noGrp="1"/>
          </p:cNvSpPr>
          <p:nvPr>
            <p:ph sz="half" idx="1"/>
          </p:nvPr>
        </p:nvSpPr>
        <p:spPr>
          <a:xfrm>
            <a:off x="685801" y="1869600"/>
            <a:ext cx="6010563" cy="3921601"/>
          </a:xfrm>
        </p:spPr>
        <p:txBody>
          <a:bodyPr>
            <a:normAutofit fontScale="92500" lnSpcReduction="10000"/>
          </a:bodyPr>
          <a:lstStyle/>
          <a:p>
            <a:pPr marL="0" indent="0">
              <a:buNone/>
            </a:pPr>
            <a:r>
              <a:rPr lang="en-US" sz="2000" b="1" dirty="0"/>
              <a:t>Ethical Issues</a:t>
            </a:r>
          </a:p>
          <a:p>
            <a:pPr marL="0" indent="0">
              <a:buNone/>
            </a:pPr>
            <a:r>
              <a:rPr lang="en-US" dirty="0"/>
              <a:t>Animal testing raises ethical concerns regarding the treatment and use of animals in scientific research.</a:t>
            </a:r>
          </a:p>
          <a:p>
            <a:pPr marL="0" indent="0">
              <a:buNone/>
            </a:pPr>
            <a:endParaRPr lang="en-US" sz="2000" b="1" dirty="0" smtClean="0"/>
          </a:p>
          <a:p>
            <a:pPr marL="0" indent="0">
              <a:buNone/>
            </a:pPr>
            <a:r>
              <a:rPr lang="en-US" sz="2000" b="1" dirty="0" smtClean="0"/>
              <a:t>Arguments </a:t>
            </a:r>
            <a:r>
              <a:rPr lang="en-US" sz="2000" b="1" dirty="0"/>
              <a:t>For</a:t>
            </a:r>
          </a:p>
          <a:p>
            <a:pPr marL="0" indent="0">
              <a:buNone/>
            </a:pPr>
            <a:r>
              <a:rPr lang="en-US" dirty="0"/>
              <a:t>Proponents argue that animal testing is necessary for medical advancements and ensuring human safety.</a:t>
            </a:r>
          </a:p>
          <a:p>
            <a:pPr marL="0" indent="0">
              <a:buNone/>
            </a:pPr>
            <a:endParaRPr lang="en-US" sz="2000" b="1" dirty="0" smtClean="0"/>
          </a:p>
          <a:p>
            <a:pPr marL="0" indent="0">
              <a:buNone/>
            </a:pPr>
            <a:r>
              <a:rPr lang="en-US" sz="2000" b="1" dirty="0" smtClean="0"/>
              <a:t>Arguments </a:t>
            </a:r>
            <a:r>
              <a:rPr lang="en-US" sz="2000" b="1" dirty="0"/>
              <a:t>Against</a:t>
            </a:r>
          </a:p>
          <a:p>
            <a:pPr marL="0" indent="0">
              <a:buNone/>
            </a:pPr>
            <a:r>
              <a:rPr lang="en-US" dirty="0"/>
              <a:t>Critics argue that animal testing is cruel, unnecessary, and that alternative methods should be used</a:t>
            </a:r>
            <a:r>
              <a:rPr lang="en-US" dirty="0" smtClean="0"/>
              <a:t>.</a:t>
            </a:r>
          </a:p>
          <a:p>
            <a:pPr marL="0" indent="0">
              <a:buNone/>
            </a:pPr>
            <a:endParaRPr lang="en-US" dirty="0"/>
          </a:p>
          <a:p>
            <a:pPr marL="0" indent="0">
              <a:buNone/>
            </a:pP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99928" y="1958109"/>
            <a:ext cx="3551454" cy="3833091"/>
          </a:xfrm>
        </p:spPr>
      </p:pic>
    </p:spTree>
    <p:extLst>
      <p:ext uri="{BB962C8B-B14F-4D97-AF65-F5344CB8AC3E}">
        <p14:creationId xmlns:p14="http://schemas.microsoft.com/office/powerpoint/2010/main" val="5768611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Wildlife Conservation</a:t>
            </a:r>
          </a:p>
        </p:txBody>
      </p:sp>
      <p:sp>
        <p:nvSpPr>
          <p:cNvPr id="3" name="Content Placeholder 2"/>
          <p:cNvSpPr>
            <a:spLocks noGrp="1"/>
          </p:cNvSpPr>
          <p:nvPr>
            <p:ph sz="half" idx="1"/>
          </p:nvPr>
        </p:nvSpPr>
        <p:spPr>
          <a:xfrm>
            <a:off x="685802" y="1869600"/>
            <a:ext cx="10490198" cy="3921601"/>
          </a:xfrm>
        </p:spPr>
        <p:txBody>
          <a:bodyPr>
            <a:normAutofit lnSpcReduction="10000"/>
          </a:bodyPr>
          <a:lstStyle/>
          <a:p>
            <a:pPr marL="0" indent="0">
              <a:buNone/>
            </a:pPr>
            <a:r>
              <a:rPr lang="en-US" sz="2000" b="1" dirty="0"/>
              <a:t>Importance of Wildlife Conservation</a:t>
            </a:r>
          </a:p>
          <a:p>
            <a:pPr marL="0" indent="0">
              <a:buNone/>
            </a:pPr>
            <a:r>
              <a:rPr lang="en-US" dirty="0"/>
              <a:t>Wildlife conservation is crucial for maintaining the balance of ecosystems and preserving biodiversity.</a:t>
            </a:r>
          </a:p>
          <a:p>
            <a:endParaRPr lang="en-US" b="1" dirty="0" smtClean="0"/>
          </a:p>
          <a:p>
            <a:pPr marL="0" indent="0">
              <a:buNone/>
            </a:pPr>
            <a:r>
              <a:rPr lang="en-US" sz="2000" b="1" dirty="0" smtClean="0"/>
              <a:t>Ethical </a:t>
            </a:r>
            <a:r>
              <a:rPr lang="en-US" sz="2000" b="1" dirty="0"/>
              <a:t>Considerations</a:t>
            </a:r>
          </a:p>
          <a:p>
            <a:pPr marL="0" indent="0">
              <a:buNone/>
            </a:pPr>
            <a:r>
              <a:rPr lang="en-US" dirty="0"/>
              <a:t>Wildlife conservation involves ethical considerations, such as respecting the intrinsic value of animals and their right to exist</a:t>
            </a:r>
            <a:r>
              <a:rPr lang="en-US" dirty="0" smtClean="0"/>
              <a:t>.</a:t>
            </a:r>
            <a:endParaRPr lang="en-US" dirty="0"/>
          </a:p>
          <a:p>
            <a:pPr marL="0" indent="0">
              <a:buNone/>
            </a:pPr>
            <a:endParaRPr lang="en-US" sz="2000" b="1" dirty="0" smtClean="0"/>
          </a:p>
          <a:p>
            <a:pPr marL="0" indent="0">
              <a:buNone/>
            </a:pPr>
            <a:r>
              <a:rPr lang="en-US" sz="2000" b="1" dirty="0" smtClean="0"/>
              <a:t>Impact </a:t>
            </a:r>
            <a:r>
              <a:rPr lang="en-US" sz="2000" b="1" dirty="0"/>
              <a:t>of Human Activities</a:t>
            </a:r>
          </a:p>
          <a:p>
            <a:pPr marL="0" indent="0">
              <a:buNone/>
            </a:pPr>
            <a:r>
              <a:rPr lang="en-US" dirty="0"/>
              <a:t>Human activities, such as habitat destruction, pollution, and poaching, have a significant impact on wildlife populations.</a:t>
            </a:r>
          </a:p>
          <a:p>
            <a:pPr marL="0" indent="0">
              <a:buNone/>
            </a:pPr>
            <a:endParaRPr lang="en-US" dirty="0"/>
          </a:p>
        </p:txBody>
      </p:sp>
    </p:spTree>
    <p:extLst>
      <p:ext uri="{BB962C8B-B14F-4D97-AF65-F5344CB8AC3E}">
        <p14:creationId xmlns:p14="http://schemas.microsoft.com/office/powerpoint/2010/main" val="12695000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Legal Protection for Animals</a:t>
            </a:r>
          </a:p>
        </p:txBody>
      </p:sp>
      <p:sp>
        <p:nvSpPr>
          <p:cNvPr id="3" name="Content Placeholder 2"/>
          <p:cNvSpPr>
            <a:spLocks noGrp="1"/>
          </p:cNvSpPr>
          <p:nvPr>
            <p:ph sz="half" idx="1"/>
          </p:nvPr>
        </p:nvSpPr>
        <p:spPr>
          <a:xfrm>
            <a:off x="685801" y="1869600"/>
            <a:ext cx="6638635" cy="3921601"/>
          </a:xfrm>
        </p:spPr>
        <p:txBody>
          <a:bodyPr>
            <a:normAutofit/>
          </a:bodyPr>
          <a:lstStyle/>
          <a:p>
            <a:pPr marL="0" indent="0">
              <a:buNone/>
            </a:pPr>
            <a:r>
              <a:rPr lang="en-US" sz="2000" b="1" dirty="0"/>
              <a:t>Animal Welfare Laws</a:t>
            </a:r>
          </a:p>
          <a:p>
            <a:pPr marL="0" indent="0">
              <a:buNone/>
            </a:pPr>
            <a:r>
              <a:rPr lang="en-US" dirty="0"/>
              <a:t>Different countries have implemented laws and regulations to protect the welfare of animals. These laws aim to prevent animal cruelty, ensure proper care and treatment of animals, and prohibit activities that harm animals</a:t>
            </a:r>
            <a:r>
              <a:rPr lang="en-US" dirty="0" smtClean="0"/>
              <a:t>.</a:t>
            </a:r>
          </a:p>
          <a:p>
            <a:endParaRPr lang="en-US" dirty="0"/>
          </a:p>
          <a:p>
            <a:pPr marL="0" indent="0">
              <a:buNone/>
            </a:pPr>
            <a:r>
              <a:rPr lang="en-US" sz="2000" b="1" dirty="0"/>
              <a:t>Examples of Animal Protection Laws</a:t>
            </a:r>
          </a:p>
          <a:p>
            <a:r>
              <a:rPr lang="en-US" dirty="0"/>
              <a:t>United Kingdom: Animal Welfare Act 2006</a:t>
            </a:r>
          </a:p>
          <a:p>
            <a:r>
              <a:rPr lang="en-US" dirty="0"/>
              <a:t>United States: Animal Welfare Act (AWA)</a:t>
            </a:r>
          </a:p>
          <a:p>
            <a:r>
              <a:rPr lang="en-US" dirty="0"/>
              <a:t>Australia: Prevention of Cruelty to Animals Act 1979</a:t>
            </a: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72581" y="2052400"/>
            <a:ext cx="2885562" cy="3556000"/>
          </a:xfrm>
        </p:spPr>
      </p:pic>
    </p:spTree>
    <p:extLst>
      <p:ext uri="{BB962C8B-B14F-4D97-AF65-F5344CB8AC3E}">
        <p14:creationId xmlns:p14="http://schemas.microsoft.com/office/powerpoint/2010/main" val="13644110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8C25A74-1E0C-4362-AFA3-6197BD285F3A}">
  <ds:schemaRefs>
    <ds:schemaRef ds:uri="http://schemas.microsoft.com/sharepoint/v3/contenttype/forms"/>
  </ds:schemaRefs>
</ds:datastoreItem>
</file>

<file path=customXml/itemProps2.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C94942-C689-461B-8649-1FD863C6BA2B}">
  <ds:schemaRefs>
    <ds:schemaRef ds:uri="http://www.w3.org/XML/1998/namespace"/>
    <ds:schemaRef ds:uri="http://schemas.openxmlformats.org/package/2006/metadata/core-properties"/>
    <ds:schemaRef ds:uri="http://purl.org/dc/elements/1.1/"/>
    <ds:schemaRef ds:uri="http://purl.org/dc/dcmitype/"/>
    <ds:schemaRef ds:uri="http://schemas.microsoft.com/office/2006/documentManagement/types"/>
    <ds:schemaRef ds:uri="http://schemas.microsoft.com/office/infopath/2007/PartnerControls"/>
    <ds:schemaRef ds:uri="http://purl.org/dc/terms/"/>
    <ds:schemaRef ds:uri="16c05727-aa75-4e4a-9b5f-8a80a1165891"/>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1598</Words>
  <Application>Microsoft Office PowerPoint</Application>
  <PresentationFormat>Widescreen</PresentationFormat>
  <Paragraphs>117</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Corbel</vt:lpstr>
      <vt:lpstr>Celestial</vt:lpstr>
      <vt:lpstr>ETHICS AND ANIMAL RIGHTS</vt:lpstr>
      <vt:lpstr>Introduction</vt:lpstr>
      <vt:lpstr>Historical Perspective</vt:lpstr>
      <vt:lpstr>Animal Welfare vs. Animal Rights</vt:lpstr>
      <vt:lpstr>Ethical Considerations: Treatment of Animals  </vt:lpstr>
      <vt:lpstr>Factory Farming</vt:lpstr>
      <vt:lpstr>Animal Testing</vt:lpstr>
      <vt:lpstr>Wildlife Conservation</vt:lpstr>
      <vt:lpstr>Legal Protection for Animals</vt:lpstr>
      <vt:lpstr>Ethical Considerations of Veganism and Vegetarianism</vt:lpstr>
      <vt:lpstr>Animal Rights Activism</vt:lpstr>
      <vt:lpstr>Animal Rights in Different Cultures</vt:lpstr>
      <vt:lpstr>Link Between Animal Abuse and Human Violence</vt:lpstr>
      <vt:lpstr>The Future of Animal Rights</vt:lpstr>
      <vt:lpstr>The Role of Technology in Animal Rights</vt:lpstr>
      <vt:lpstr>Ethical Considerations in Animal Entertainment</vt:lpstr>
      <vt:lpstr>The Impact of Animal Agriculture on the Environment</vt:lpstr>
      <vt:lpstr>Animal Rights Legislation</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2023-12-04T16:07:15Z</dcterms:created>
  <dcterms:modified xsi:type="dcterms:W3CDTF">2023-12-04T18:16:07Z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